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Inter" charset="1" panose="020B0502030000000004"/>
      <p:regular r:id="rId20"/>
    </p:embeddedFont>
    <p:embeddedFont>
      <p:font typeface="Inter Light" charset="1" panose="0200050300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848624" y="402430"/>
            <a:ext cx="2457780" cy="2425155"/>
          </a:xfrm>
          <a:custGeom>
            <a:avLst/>
            <a:gdLst/>
            <a:ahLst/>
            <a:cxnLst/>
            <a:rect r="r" b="b" t="t" l="l"/>
            <a:pathLst>
              <a:path h="2425155" w="2457780">
                <a:moveTo>
                  <a:pt x="0" y="0"/>
                </a:moveTo>
                <a:lnTo>
                  <a:pt x="2457781" y="0"/>
                </a:lnTo>
                <a:lnTo>
                  <a:pt x="2457781" y="2425155"/>
                </a:lnTo>
                <a:lnTo>
                  <a:pt x="0" y="242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6405" y="0"/>
            <a:ext cx="2981595" cy="2981595"/>
          </a:xfrm>
          <a:custGeom>
            <a:avLst/>
            <a:gdLst/>
            <a:ahLst/>
            <a:cxnLst/>
            <a:rect r="r" b="b" t="t" l="l"/>
            <a:pathLst>
              <a:path h="2981595" w="2981595">
                <a:moveTo>
                  <a:pt x="0" y="0"/>
                </a:moveTo>
                <a:lnTo>
                  <a:pt x="2981595" y="0"/>
                </a:lnTo>
                <a:lnTo>
                  <a:pt x="2981595" y="2981595"/>
                </a:lnTo>
                <a:lnTo>
                  <a:pt x="0" y="298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3421" y="869156"/>
            <a:ext cx="11264801" cy="88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Email Spam Detection with 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92888"/>
            <a:ext cx="6996199" cy="629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79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Internship Project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199" y="2947939"/>
            <a:ext cx="16401157" cy="51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6"/>
              </a:lnSpc>
            </a:pPr>
            <a:r>
              <a:rPr lang="en-US" sz="2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Submitted By: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6907" y="3676763"/>
            <a:ext cx="4622696" cy="56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Adreeraj Das (Roll No: 25)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5604" y="4265100"/>
            <a:ext cx="7871818" cy="40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 No: D242506774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6907" y="4796944"/>
            <a:ext cx="7871818" cy="56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Ankit Shaw (Roll No: 26)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5604" y="5528156"/>
            <a:ext cx="7871818" cy="52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 No: D242506775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692628" y="4627087"/>
            <a:ext cx="18788002" cy="5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63"/>
              </a:lnSpc>
            </a:pPr>
            <a:r>
              <a:rPr lang="en-US" sz="266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 the supervision of: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261999"/>
            <a:ext cx="7871818" cy="56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Mr. Dhrubojyoti Sarkar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04479" y="5949786"/>
            <a:ext cx="7871818" cy="56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43"/>
              </a:lnSpc>
            </a:pPr>
            <a:r>
              <a:rPr lang="en-US" sz="296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Mr. Soumyajit 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421" y="7523261"/>
            <a:ext cx="16401157" cy="55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4"/>
              </a:lnSpc>
            </a:pPr>
            <a:r>
              <a:rPr lang="en-US" sz="2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Organisation: CMC Computer Education, Singur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421" y="8267105"/>
            <a:ext cx="16401157" cy="51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2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Institute: Technique Polytechnic Institute, Hooghly – 712102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421" y="9020472"/>
            <a:ext cx="16401157" cy="52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Session: 2025–26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369344"/>
            <a:ext cx="9445526" cy="183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547593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 your time and attention.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32015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are open to any questions.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347817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Adreeraj 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7056536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Ankit Shaw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6347817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Technique Polytechnic Institute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7056536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Session: 2025–26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86291" y="411807"/>
            <a:ext cx="1915417" cy="24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228" y="785217"/>
            <a:ext cx="9450438" cy="68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Introduction: The Challenge of Spam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6227" y="1771948"/>
            <a:ext cx="8540651" cy="22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29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 the modern digital landscape, email remains a cornerstone of communication, serving as a primary channel for personal, professional, and commercial interactions.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035" y="5067300"/>
            <a:ext cx="8420844" cy="7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19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However, its ubiquity has made it a prime target for malicious activities.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81838" y="2178841"/>
            <a:ext cx="7079459" cy="7079459"/>
            <a:chOff x="0" y="0"/>
            <a:chExt cx="11227792" cy="112277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227816" cy="11227816"/>
            </a:xfrm>
            <a:custGeom>
              <a:avLst/>
              <a:gdLst/>
              <a:ahLst/>
              <a:cxnLst/>
              <a:rect r="r" b="b" t="t" l="l"/>
              <a:pathLst>
                <a:path h="11227816" w="11227816">
                  <a:moveTo>
                    <a:pt x="0" y="0"/>
                  </a:moveTo>
                  <a:lnTo>
                    <a:pt x="11227816" y="0"/>
                  </a:lnTo>
                  <a:lnTo>
                    <a:pt x="11227816" y="11227816"/>
                  </a:lnTo>
                  <a:lnTo>
                    <a:pt x="0" y="1122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6702" y="10632727"/>
            <a:ext cx="8550176" cy="1537544"/>
            <a:chOff x="0" y="0"/>
            <a:chExt cx="11400235" cy="20500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1374882" cy="2024761"/>
            </a:xfrm>
            <a:custGeom>
              <a:avLst/>
              <a:gdLst/>
              <a:ahLst/>
              <a:cxnLst/>
              <a:rect r="r" b="b" t="t" l="l"/>
              <a:pathLst>
                <a:path h="2024761" w="11374882">
                  <a:moveTo>
                    <a:pt x="0" y="85852"/>
                  </a:moveTo>
                  <a:cubicBezTo>
                    <a:pt x="0" y="38354"/>
                    <a:pt x="38862" y="0"/>
                    <a:pt x="86741" y="0"/>
                  </a:cubicBezTo>
                  <a:lnTo>
                    <a:pt x="11288141" y="0"/>
                  </a:lnTo>
                  <a:cubicBezTo>
                    <a:pt x="11336020" y="0"/>
                    <a:pt x="11374882" y="38354"/>
                    <a:pt x="11374882" y="85852"/>
                  </a:cubicBezTo>
                  <a:lnTo>
                    <a:pt x="11374882" y="1938909"/>
                  </a:lnTo>
                  <a:cubicBezTo>
                    <a:pt x="11374882" y="1986280"/>
                    <a:pt x="11336020" y="2024761"/>
                    <a:pt x="11288141" y="2024761"/>
                  </a:cubicBezTo>
                  <a:lnTo>
                    <a:pt x="86741" y="2024761"/>
                  </a:lnTo>
                  <a:cubicBezTo>
                    <a:pt x="38862" y="2024761"/>
                    <a:pt x="0" y="1986407"/>
                    <a:pt x="0" y="193890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00282" cy="2050161"/>
            </a:xfrm>
            <a:custGeom>
              <a:avLst/>
              <a:gdLst/>
              <a:ahLst/>
              <a:cxnLst/>
              <a:rect r="r" b="b" t="t" l="l"/>
              <a:pathLst>
                <a:path h="2050161" w="11400282">
                  <a:moveTo>
                    <a:pt x="0" y="98552"/>
                  </a:moveTo>
                  <a:cubicBezTo>
                    <a:pt x="0" y="43942"/>
                    <a:pt x="44577" y="0"/>
                    <a:pt x="99441" y="0"/>
                  </a:cubicBezTo>
                  <a:lnTo>
                    <a:pt x="11300841" y="0"/>
                  </a:lnTo>
                  <a:lnTo>
                    <a:pt x="11300841" y="12700"/>
                  </a:lnTo>
                  <a:lnTo>
                    <a:pt x="11300841" y="0"/>
                  </a:lnTo>
                  <a:cubicBezTo>
                    <a:pt x="11355578" y="0"/>
                    <a:pt x="11400282" y="43942"/>
                    <a:pt x="11400282" y="98552"/>
                  </a:cubicBezTo>
                  <a:lnTo>
                    <a:pt x="11387582" y="98552"/>
                  </a:lnTo>
                  <a:lnTo>
                    <a:pt x="11400282" y="98552"/>
                  </a:lnTo>
                  <a:lnTo>
                    <a:pt x="11400282" y="1951609"/>
                  </a:lnTo>
                  <a:lnTo>
                    <a:pt x="11387582" y="1951609"/>
                  </a:lnTo>
                  <a:lnTo>
                    <a:pt x="11400282" y="1951609"/>
                  </a:lnTo>
                  <a:cubicBezTo>
                    <a:pt x="11400282" y="2006092"/>
                    <a:pt x="11355705" y="2050161"/>
                    <a:pt x="11300841" y="2050161"/>
                  </a:cubicBezTo>
                  <a:lnTo>
                    <a:pt x="11300841" y="2037461"/>
                  </a:lnTo>
                  <a:lnTo>
                    <a:pt x="11300841" y="2050161"/>
                  </a:lnTo>
                  <a:lnTo>
                    <a:pt x="99441" y="2050161"/>
                  </a:lnTo>
                  <a:lnTo>
                    <a:pt x="99441" y="2037461"/>
                  </a:lnTo>
                  <a:lnTo>
                    <a:pt x="99441" y="2050161"/>
                  </a:lnTo>
                  <a:cubicBezTo>
                    <a:pt x="44704" y="2050161"/>
                    <a:pt x="0" y="2006219"/>
                    <a:pt x="0" y="1951609"/>
                  </a:cubicBezTo>
                  <a:lnTo>
                    <a:pt x="0" y="98552"/>
                  </a:lnTo>
                  <a:lnTo>
                    <a:pt x="12700" y="98552"/>
                  </a:lnTo>
                  <a:lnTo>
                    <a:pt x="0" y="98552"/>
                  </a:lnTo>
                  <a:moveTo>
                    <a:pt x="25400" y="98552"/>
                  </a:moveTo>
                  <a:lnTo>
                    <a:pt x="25400" y="1951609"/>
                  </a:lnTo>
                  <a:lnTo>
                    <a:pt x="12700" y="1951609"/>
                  </a:lnTo>
                  <a:lnTo>
                    <a:pt x="25400" y="1951609"/>
                  </a:lnTo>
                  <a:cubicBezTo>
                    <a:pt x="25400" y="1991868"/>
                    <a:pt x="58420" y="2024761"/>
                    <a:pt x="99441" y="2024761"/>
                  </a:cubicBezTo>
                  <a:lnTo>
                    <a:pt x="11300841" y="2024761"/>
                  </a:lnTo>
                  <a:cubicBezTo>
                    <a:pt x="11341862" y="2024761"/>
                    <a:pt x="11374882" y="1991868"/>
                    <a:pt x="11374882" y="1951609"/>
                  </a:cubicBezTo>
                  <a:lnTo>
                    <a:pt x="11374882" y="98552"/>
                  </a:lnTo>
                  <a:cubicBezTo>
                    <a:pt x="11374882" y="58293"/>
                    <a:pt x="11341862" y="25400"/>
                    <a:pt x="11300841" y="25400"/>
                  </a:cubicBezTo>
                  <a:lnTo>
                    <a:pt x="99441" y="25400"/>
                  </a:lnTo>
                  <a:lnTo>
                    <a:pt x="99441" y="12700"/>
                  </a:lnTo>
                  <a:lnTo>
                    <a:pt x="99441" y="25400"/>
                  </a:lnTo>
                  <a:cubicBezTo>
                    <a:pt x="58420" y="25400"/>
                    <a:pt x="25400" y="58293"/>
                    <a:pt x="25400" y="985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6228" y="10642252"/>
            <a:ext cx="76200" cy="1518494"/>
            <a:chOff x="0" y="0"/>
            <a:chExt cx="101600" cy="20246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600" cy="2024634"/>
            </a:xfrm>
            <a:custGeom>
              <a:avLst/>
              <a:gdLst/>
              <a:ahLst/>
              <a:cxnLst/>
              <a:rect r="r" b="b" t="t" l="l"/>
              <a:pathLst>
                <a:path h="2024634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973834"/>
                  </a:lnTo>
                  <a:cubicBezTo>
                    <a:pt x="101600" y="2001901"/>
                    <a:pt x="78867" y="2024634"/>
                    <a:pt x="50800" y="2024634"/>
                  </a:cubicBezTo>
                  <a:cubicBezTo>
                    <a:pt x="22733" y="2024634"/>
                    <a:pt x="0" y="2001901"/>
                    <a:pt x="0" y="197383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84622" y="10804923"/>
            <a:ext cx="1915418" cy="24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4622" y="11097965"/>
            <a:ext cx="8110537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Increasing volumes of unsolicited bulk emails (spam)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622" y="11396811"/>
            <a:ext cx="8110537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Sophisticated phishing attempts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4622" y="11695659"/>
            <a:ext cx="8110537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Distribution of malware and viruses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10972" y="10632727"/>
            <a:ext cx="8550325" cy="1537544"/>
            <a:chOff x="0" y="0"/>
            <a:chExt cx="11400433" cy="20500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11375136" cy="2024761"/>
            </a:xfrm>
            <a:custGeom>
              <a:avLst/>
              <a:gdLst/>
              <a:ahLst/>
              <a:cxnLst/>
              <a:rect r="r" b="b" t="t" l="l"/>
              <a:pathLst>
                <a:path h="2024761" w="11375136">
                  <a:moveTo>
                    <a:pt x="0" y="85852"/>
                  </a:moveTo>
                  <a:cubicBezTo>
                    <a:pt x="0" y="38354"/>
                    <a:pt x="38862" y="0"/>
                    <a:pt x="86741" y="0"/>
                  </a:cubicBezTo>
                  <a:lnTo>
                    <a:pt x="11288395" y="0"/>
                  </a:lnTo>
                  <a:cubicBezTo>
                    <a:pt x="11336274" y="0"/>
                    <a:pt x="11375136" y="38354"/>
                    <a:pt x="11375136" y="85852"/>
                  </a:cubicBezTo>
                  <a:lnTo>
                    <a:pt x="11375136" y="1938909"/>
                  </a:lnTo>
                  <a:cubicBezTo>
                    <a:pt x="11375136" y="1986280"/>
                    <a:pt x="11336274" y="2024761"/>
                    <a:pt x="11288395" y="2024761"/>
                  </a:cubicBezTo>
                  <a:lnTo>
                    <a:pt x="86741" y="2024761"/>
                  </a:lnTo>
                  <a:cubicBezTo>
                    <a:pt x="38862" y="2024761"/>
                    <a:pt x="0" y="1986407"/>
                    <a:pt x="0" y="193890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00536" cy="2050161"/>
            </a:xfrm>
            <a:custGeom>
              <a:avLst/>
              <a:gdLst/>
              <a:ahLst/>
              <a:cxnLst/>
              <a:rect r="r" b="b" t="t" l="l"/>
              <a:pathLst>
                <a:path h="2050161" w="11400536">
                  <a:moveTo>
                    <a:pt x="0" y="98552"/>
                  </a:moveTo>
                  <a:cubicBezTo>
                    <a:pt x="0" y="43942"/>
                    <a:pt x="44577" y="0"/>
                    <a:pt x="99441" y="0"/>
                  </a:cubicBezTo>
                  <a:lnTo>
                    <a:pt x="11301095" y="0"/>
                  </a:lnTo>
                  <a:lnTo>
                    <a:pt x="11301095" y="12700"/>
                  </a:lnTo>
                  <a:lnTo>
                    <a:pt x="11301095" y="0"/>
                  </a:lnTo>
                  <a:cubicBezTo>
                    <a:pt x="11355832" y="0"/>
                    <a:pt x="11400536" y="43942"/>
                    <a:pt x="11400536" y="98552"/>
                  </a:cubicBezTo>
                  <a:lnTo>
                    <a:pt x="11387836" y="98552"/>
                  </a:lnTo>
                  <a:lnTo>
                    <a:pt x="11400536" y="98552"/>
                  </a:lnTo>
                  <a:lnTo>
                    <a:pt x="11400536" y="1951609"/>
                  </a:lnTo>
                  <a:lnTo>
                    <a:pt x="11387836" y="1951609"/>
                  </a:lnTo>
                  <a:lnTo>
                    <a:pt x="11400536" y="1951609"/>
                  </a:lnTo>
                  <a:cubicBezTo>
                    <a:pt x="11400536" y="2006092"/>
                    <a:pt x="11355959" y="2050161"/>
                    <a:pt x="11301095" y="2050161"/>
                  </a:cubicBezTo>
                  <a:lnTo>
                    <a:pt x="11301095" y="2037461"/>
                  </a:lnTo>
                  <a:lnTo>
                    <a:pt x="11301095" y="2050161"/>
                  </a:lnTo>
                  <a:lnTo>
                    <a:pt x="99441" y="2050161"/>
                  </a:lnTo>
                  <a:lnTo>
                    <a:pt x="99441" y="2037461"/>
                  </a:lnTo>
                  <a:lnTo>
                    <a:pt x="99441" y="2050161"/>
                  </a:lnTo>
                  <a:cubicBezTo>
                    <a:pt x="44704" y="2050161"/>
                    <a:pt x="0" y="2006219"/>
                    <a:pt x="0" y="1951609"/>
                  </a:cubicBezTo>
                  <a:lnTo>
                    <a:pt x="0" y="98552"/>
                  </a:lnTo>
                  <a:lnTo>
                    <a:pt x="12700" y="98552"/>
                  </a:lnTo>
                  <a:lnTo>
                    <a:pt x="0" y="98552"/>
                  </a:lnTo>
                  <a:moveTo>
                    <a:pt x="25400" y="98552"/>
                  </a:moveTo>
                  <a:lnTo>
                    <a:pt x="25400" y="1951609"/>
                  </a:lnTo>
                  <a:lnTo>
                    <a:pt x="12700" y="1951609"/>
                  </a:lnTo>
                  <a:lnTo>
                    <a:pt x="25400" y="1951609"/>
                  </a:lnTo>
                  <a:cubicBezTo>
                    <a:pt x="25400" y="1991868"/>
                    <a:pt x="58420" y="2024761"/>
                    <a:pt x="99441" y="2024761"/>
                  </a:cubicBezTo>
                  <a:lnTo>
                    <a:pt x="11301095" y="2024761"/>
                  </a:lnTo>
                  <a:cubicBezTo>
                    <a:pt x="11342115" y="2024761"/>
                    <a:pt x="11375136" y="1991868"/>
                    <a:pt x="11375136" y="1951609"/>
                  </a:cubicBezTo>
                  <a:lnTo>
                    <a:pt x="11375136" y="98552"/>
                  </a:lnTo>
                  <a:cubicBezTo>
                    <a:pt x="11375136" y="58293"/>
                    <a:pt x="11342115" y="25400"/>
                    <a:pt x="11301095" y="25400"/>
                  </a:cubicBezTo>
                  <a:lnTo>
                    <a:pt x="99441" y="25400"/>
                  </a:lnTo>
                  <a:lnTo>
                    <a:pt x="99441" y="12700"/>
                  </a:lnTo>
                  <a:lnTo>
                    <a:pt x="99441" y="25400"/>
                  </a:lnTo>
                  <a:cubicBezTo>
                    <a:pt x="58420" y="25400"/>
                    <a:pt x="25400" y="58293"/>
                    <a:pt x="25400" y="985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220498" y="10642252"/>
            <a:ext cx="76200" cy="1518494"/>
            <a:chOff x="0" y="0"/>
            <a:chExt cx="101600" cy="20246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600" cy="2024634"/>
            </a:xfrm>
            <a:custGeom>
              <a:avLst/>
              <a:gdLst/>
              <a:ahLst/>
              <a:cxnLst/>
              <a:rect r="r" b="b" t="t" l="l"/>
              <a:pathLst>
                <a:path h="2024634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973834"/>
                  </a:lnTo>
                  <a:cubicBezTo>
                    <a:pt x="101600" y="2001901"/>
                    <a:pt x="78867" y="2024634"/>
                    <a:pt x="50800" y="2024634"/>
                  </a:cubicBezTo>
                  <a:cubicBezTo>
                    <a:pt x="22733" y="2024634"/>
                    <a:pt x="0" y="2001901"/>
                    <a:pt x="0" y="197383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468891" y="10804923"/>
            <a:ext cx="1915418" cy="24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Solution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68891" y="11097965"/>
            <a:ext cx="8110686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Development of robust spam detection systems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68891" y="11396811"/>
            <a:ext cx="8110686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Critical for maintaining email integrity and user trust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68891" y="11695659"/>
            <a:ext cx="8110686" cy="29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Objective: Accurately classify messages as </a:t>
            </a:r>
            <a:r>
              <a:rPr lang="en-US" b="true" sz="1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Spam</a:t>
            </a: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en-US" b="true" sz="1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Ham</a:t>
            </a: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(legitimate email)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74025" y="637134"/>
            <a:ext cx="2939951" cy="37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169" y="1220540"/>
            <a:ext cx="11746099" cy="99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sz="63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&amp; Technologies Utilised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3169" y="2287715"/>
            <a:ext cx="16641664" cy="96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4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leveraged a suite of powerful, open-source tools and libraries, enabling efficient development, robust model training, and seamless deployment.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23169" y="3633044"/>
            <a:ext cx="705594" cy="705594"/>
            <a:chOff x="0" y="0"/>
            <a:chExt cx="940792" cy="94079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2" b="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3169" y="4623047"/>
            <a:ext cx="2939951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169" y="5064770"/>
            <a:ext cx="5351264" cy="120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core programming language for its versatility and extensive ecosystem in machine learning.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468367" y="3633044"/>
            <a:ext cx="705594" cy="705594"/>
            <a:chOff x="0" y="0"/>
            <a:chExt cx="940792" cy="94079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468368" y="4623047"/>
            <a:ext cx="2939951" cy="35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Pandas, Scikit-learn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68367" y="5074295"/>
            <a:ext cx="5233536" cy="160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55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data manipulation and analysis, crucial for handling the SMS Spam Collection dataset.</a:t>
            </a:r>
          </a:p>
          <a:p>
            <a:pPr algn="l">
              <a:lnSpc>
                <a:spcPts val="2683"/>
              </a:lnSpc>
            </a:pPr>
            <a:r>
              <a:rPr lang="en-US" sz="165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comprehensive library providing machine learning algorithms like CountVectorizer and Multinomial Naive Bayes.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113567" y="3633044"/>
            <a:ext cx="705594" cy="705594"/>
            <a:chOff x="0" y="0"/>
            <a:chExt cx="940792" cy="94079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13567" y="5064770"/>
            <a:ext cx="5351264" cy="3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Used Gemmini Pro 2.5 API 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23169" y="6739979"/>
            <a:ext cx="705594" cy="705594"/>
            <a:chOff x="0" y="0"/>
            <a:chExt cx="940792" cy="94079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2" b="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23169" y="7729984"/>
            <a:ext cx="2939951" cy="35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Nextjs &amp; </a:t>
            </a:r>
            <a:r>
              <a:rPr lang="en-US" sz="2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Flask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3169" y="8171706"/>
            <a:ext cx="53512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lightweight web framework for building the user interface and serving model predictions.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468367" y="6739979"/>
            <a:ext cx="705594" cy="705594"/>
            <a:chOff x="0" y="0"/>
            <a:chExt cx="940792" cy="94079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40816" cy="940816"/>
            </a:xfrm>
            <a:custGeom>
              <a:avLst/>
              <a:gdLst/>
              <a:ahLst/>
              <a:cxnLst/>
              <a:rect r="r" b="b" t="t" l="l"/>
              <a:pathLst>
                <a:path h="940816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2" b="2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468367" y="7729984"/>
            <a:ext cx="2939951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Render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68367" y="8171706"/>
            <a:ext cx="53512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Platform used for hosting the web application, providing live accessibility.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3169" y="9188649"/>
            <a:ext cx="16641664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SMS Spam Collection dataset was instrumental for training and evaluating our model.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53660" y="386359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560" y="810936"/>
            <a:ext cx="15015865" cy="92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Methodology: The Spam Detection Pipeline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561" y="1729801"/>
            <a:ext cx="16842879" cy="88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3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approach followed a structured machine learning pipeline, from raw data to a fully deployed model, ensuring accuracy and efficiency in spam classification.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560" y="3399830"/>
            <a:ext cx="478247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2560" y="3788717"/>
            <a:ext cx="8318152" cy="28575"/>
            <a:chOff x="0" y="0"/>
            <a:chExt cx="1109087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90910" cy="38100"/>
            </a:xfrm>
            <a:custGeom>
              <a:avLst/>
              <a:gdLst/>
              <a:ahLst/>
              <a:cxnLst/>
              <a:rect r="r" b="b" t="t" l="l"/>
              <a:pathLst>
                <a:path h="38100" w="1109091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22560" y="3929955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2560" y="4328666"/>
            <a:ext cx="8318152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Gathering the raw SMS Spam Collection dataset, comprising both legitimate and spam messages.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7137" y="3399830"/>
            <a:ext cx="654131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47137" y="3788717"/>
            <a:ext cx="8318301" cy="28575"/>
            <a:chOff x="0" y="0"/>
            <a:chExt cx="11091068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91037" cy="38100"/>
            </a:xfrm>
            <a:custGeom>
              <a:avLst/>
              <a:gdLst/>
              <a:ahLst/>
              <a:cxnLst/>
              <a:rect r="r" b="b" t="t" l="l"/>
              <a:pathLst>
                <a:path h="38100" w="11091037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247137" y="3929955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47137" y="4328666"/>
            <a:ext cx="8318301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Cleaning the text data: removing stop words, punctuation, and converting to lowercase for consistency.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560" y="5350371"/>
            <a:ext cx="590173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2560" y="5739259"/>
            <a:ext cx="8318152" cy="28575"/>
            <a:chOff x="0" y="0"/>
            <a:chExt cx="11090870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90910" cy="38100"/>
            </a:xfrm>
            <a:custGeom>
              <a:avLst/>
              <a:gdLst/>
              <a:ahLst/>
              <a:cxnLst/>
              <a:rect r="r" b="b" t="t" l="l"/>
              <a:pathLst>
                <a:path h="38100" w="1109091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2560" y="5880498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Feature Extraction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2560" y="6279207"/>
            <a:ext cx="8318152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Transforming text into numerical features using the Bag-of-Words (BoW) model with `CountVectorizer`.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47137" y="5350371"/>
            <a:ext cx="526215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247137" y="5739259"/>
            <a:ext cx="8318301" cy="28575"/>
            <a:chOff x="0" y="0"/>
            <a:chExt cx="11091068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1037" cy="38100"/>
            </a:xfrm>
            <a:custGeom>
              <a:avLst/>
              <a:gdLst/>
              <a:ahLst/>
              <a:cxnLst/>
              <a:rect r="r" b="b" t="t" l="l"/>
              <a:pathLst>
                <a:path h="38100" w="11091037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247137" y="5880498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Model Training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7137" y="6279207"/>
            <a:ext cx="8318301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Applying the Multinomial Naive Bayes algorithm to learn patterns from the processed data.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2560" y="7300913"/>
            <a:ext cx="590173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22560" y="7689800"/>
            <a:ext cx="8318152" cy="28575"/>
            <a:chOff x="0" y="0"/>
            <a:chExt cx="11090870" cy="381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090910" cy="38100"/>
            </a:xfrm>
            <a:custGeom>
              <a:avLst/>
              <a:gdLst/>
              <a:ahLst/>
              <a:cxnLst/>
              <a:rect r="r" b="b" t="t" l="l"/>
              <a:pathLst>
                <a:path h="38100" w="1109091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22560" y="7831039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Evaluation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2560" y="8229749"/>
            <a:ext cx="8318152" cy="3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Assessing model performance using metrics: Accuracy, Precision, and Recall.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47137" y="7300913"/>
            <a:ext cx="830016" cy="3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06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47137" y="7689800"/>
            <a:ext cx="8318301" cy="28575"/>
            <a:chOff x="0" y="0"/>
            <a:chExt cx="11091068" cy="38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091037" cy="38100"/>
            </a:xfrm>
            <a:custGeom>
              <a:avLst/>
              <a:gdLst/>
              <a:ahLst/>
              <a:cxnLst/>
              <a:rect r="r" b="b" t="t" l="l"/>
              <a:pathLst>
                <a:path h="38100" w="11091037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247137" y="7831039"/>
            <a:ext cx="2580680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Deployment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47137" y="8229749"/>
            <a:ext cx="8318301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Integrating the trained model into a Flask web application and hosting it on Render for live access.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30765" y="480269"/>
            <a:ext cx="2226469" cy="28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292" y="917525"/>
            <a:ext cx="12714535" cy="79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 Bringing the Model to Life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3292" y="1905149"/>
            <a:ext cx="17041416" cy="36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19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culminates in a functional, user-friendly web application that demonstrates the practical application of our spam detection model.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292" y="3137421"/>
            <a:ext cx="9177189" cy="46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5" lvl="1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web application using </a:t>
            </a:r>
            <a:r>
              <a:rPr lang="en-US" b="true" sz="249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b="true" sz="2499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Next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292" y="3956357"/>
            <a:ext cx="9177189" cy="97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5" lvl="1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Features a Typescript and Tailwind Css interface for user interaction.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292" y="5108742"/>
            <a:ext cx="9177189" cy="46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5" lvl="1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Users can input messages into a text field.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3292" y="5927678"/>
            <a:ext cx="9177189" cy="97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5" lvl="1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backend model processes the input and predicts whether it's "Spam" or "Ham".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3292" y="7080063"/>
            <a:ext cx="9177189" cy="97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5" lvl="1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achieved a classification accuracy of </a:t>
            </a:r>
            <a:r>
              <a:rPr lang="en-US" sz="2499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over 95%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on the test dataset.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44584" y="2667000"/>
            <a:ext cx="7429500" cy="7429500"/>
            <a:chOff x="0" y="0"/>
            <a:chExt cx="9906000" cy="9906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906000" cy="9906000"/>
            </a:xfrm>
            <a:custGeom>
              <a:avLst/>
              <a:gdLst/>
              <a:ahLst/>
              <a:cxnLst/>
              <a:rect r="r" b="b" t="t" l="l"/>
              <a:pathLst>
                <a:path h="99060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9906000"/>
                  </a:lnTo>
                  <a:lnTo>
                    <a:pt x="0" y="990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16565" y="706487"/>
            <a:ext cx="3254723" cy="41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1275" y="1354485"/>
            <a:ext cx="14517731" cy="110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2"/>
              </a:lnSpc>
            </a:pPr>
            <a:r>
              <a:rPr lang="en-US" sz="7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 &amp; 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275" y="2810767"/>
            <a:ext cx="16465451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performance metrics underscore the effectiveness of our chosen methodology and the model's reliability in distinguishing between spam and legitimate messages.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275" y="4286250"/>
            <a:ext cx="5271492" cy="72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&gt;95%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9585" y="5327897"/>
            <a:ext cx="3254723" cy="41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1275" y="5814566"/>
            <a:ext cx="5271492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Overall correct classification rate, indicating strong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8105" y="4286250"/>
            <a:ext cx="5271641" cy="72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Strong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6565" y="5327897"/>
            <a:ext cx="3254723" cy="41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Precision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08105" y="5814566"/>
            <a:ext cx="5271641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 rate of correctly identified spam messages, minimising false positives.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05085" y="4286250"/>
            <a:ext cx="5271641" cy="72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Strong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13544" y="5327897"/>
            <a:ext cx="3254722" cy="41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Recall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05085" y="5814566"/>
            <a:ext cx="5271641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Excellent ability to detect actual spam messages, minimising false negatives.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1800" y="7233791"/>
            <a:ext cx="16074926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Multinomial Naive Bayes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classifier proved exceptionally effective for text classification tasks, particularly given its probabilistic nature and suitability for discrete features like word counts.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1275" y="7026622"/>
            <a:ext cx="28575" cy="1419225"/>
            <a:chOff x="0" y="0"/>
            <a:chExt cx="38100" cy="18923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00" cy="1892300"/>
            </a:xfrm>
            <a:custGeom>
              <a:avLst/>
              <a:gdLst/>
              <a:ahLst/>
              <a:cxnLst/>
              <a:rect r="r" b="b" t="t" l="l"/>
              <a:pathLst>
                <a:path h="1892300" w="38100">
                  <a:moveTo>
                    <a:pt x="0" y="0"/>
                  </a:moveTo>
                  <a:lnTo>
                    <a:pt x="38100" y="0"/>
                  </a:lnTo>
                  <a:lnTo>
                    <a:pt x="38100" y="1892300"/>
                  </a:lnTo>
                  <a:lnTo>
                    <a:pt x="0" y="18923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11275" y="8653016"/>
            <a:ext cx="16465451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is not only accurate but also </a:t>
            </a:r>
            <a:r>
              <a:rPr lang="en-US" sz="2000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lightweight and fast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making it suitable for real-time spam detection without significant computational overhead.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00904" y="264363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351014"/>
            <a:ext cx="9445526" cy="126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951362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successfully developed and implemented an email spam detection system capable of accurately classifying messages with high efficacy.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177557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provided invaluable experience in machine learning pipeline development, web application deployment, and practical problem-solving.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08974" y="709761"/>
            <a:ext cx="3269902" cy="4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591" y="1360885"/>
            <a:ext cx="16456819" cy="22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5"/>
              </a:lnSpc>
            </a:pPr>
            <a:r>
              <a:rPr lang="en-US" sz="7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Scope: Enhancements &amp; Expansion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5591" y="3952280"/>
            <a:ext cx="16456819" cy="92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the current system performs commendably, there are several avenues for future enhancement to further improve its capabilities and applicability.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5591" y="5561559"/>
            <a:ext cx="5311229" cy="4010769"/>
            <a:chOff x="0" y="0"/>
            <a:chExt cx="7081638" cy="53476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81648" cy="5347716"/>
            </a:xfrm>
            <a:custGeom>
              <a:avLst/>
              <a:gdLst/>
              <a:ahLst/>
              <a:cxnLst/>
              <a:rect r="r" b="b" t="t" l="l"/>
              <a:pathLst>
                <a:path h="5347716" w="708164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5591" y="5532984"/>
            <a:ext cx="5311229" cy="114300"/>
            <a:chOff x="0" y="0"/>
            <a:chExt cx="7081638" cy="15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81647" cy="152400"/>
            </a:xfrm>
            <a:custGeom>
              <a:avLst/>
              <a:gdLst/>
              <a:ahLst/>
              <a:cxnLst/>
              <a:rect r="r" b="b" t="t" l="l"/>
              <a:pathLst>
                <a:path h="152400" w="708164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78745" y="5169247"/>
            <a:ext cx="784771" cy="784771"/>
            <a:chOff x="0" y="0"/>
            <a:chExt cx="1046362" cy="10463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6480" cy="1046480"/>
            </a:xfrm>
            <a:custGeom>
              <a:avLst/>
              <a:gdLst/>
              <a:ahLst/>
              <a:cxnLst/>
              <a:rect r="r" b="b" t="t" l="l"/>
              <a:pathLst>
                <a:path h="1046480" w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414191" y="5365402"/>
            <a:ext cx="313879" cy="392311"/>
            <a:chOff x="0" y="0"/>
            <a:chExt cx="418505" cy="52308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18465" cy="523113"/>
            </a:xfrm>
            <a:custGeom>
              <a:avLst/>
              <a:gdLst/>
              <a:ahLst/>
              <a:cxnLst/>
              <a:rect r="r" b="b" t="t" l="l"/>
              <a:pathLst>
                <a:path h="523113" w="418465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0" t="0" r="-309" b="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5656" y="6205984"/>
            <a:ext cx="4731098" cy="82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Feature Engineering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5656" y="7104012"/>
            <a:ext cx="4731098" cy="217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TF-IDF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(Term Frequency-Inverse Document Frequency) for weighting word importance, or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Word Embeddings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(e.g., Word2Vec, GloVe) for capturing semantic relationships.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488311" y="5561559"/>
            <a:ext cx="5311229" cy="4010769"/>
            <a:chOff x="0" y="0"/>
            <a:chExt cx="7081638" cy="53476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81648" cy="5347716"/>
            </a:xfrm>
            <a:custGeom>
              <a:avLst/>
              <a:gdLst/>
              <a:ahLst/>
              <a:cxnLst/>
              <a:rect r="r" b="b" t="t" l="l"/>
              <a:pathLst>
                <a:path h="5347716" w="708164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488311" y="5532984"/>
            <a:ext cx="5311229" cy="114300"/>
            <a:chOff x="0" y="0"/>
            <a:chExt cx="7081638" cy="15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81647" cy="152400"/>
            </a:xfrm>
            <a:custGeom>
              <a:avLst/>
              <a:gdLst/>
              <a:ahLst/>
              <a:cxnLst/>
              <a:rect r="r" b="b" t="t" l="l"/>
              <a:pathLst>
                <a:path h="152400" w="708164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751466" y="5169247"/>
            <a:ext cx="784771" cy="784771"/>
            <a:chOff x="0" y="0"/>
            <a:chExt cx="1046362" cy="10463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6480" cy="1046480"/>
            </a:xfrm>
            <a:custGeom>
              <a:avLst/>
              <a:gdLst/>
              <a:ahLst/>
              <a:cxnLst/>
              <a:rect r="r" b="b" t="t" l="l"/>
              <a:pathLst>
                <a:path h="1046480" w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8986912" y="5365402"/>
            <a:ext cx="313879" cy="392311"/>
            <a:chOff x="0" y="0"/>
            <a:chExt cx="418505" cy="523082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418465" cy="523113"/>
            </a:xfrm>
            <a:custGeom>
              <a:avLst/>
              <a:gdLst/>
              <a:ahLst/>
              <a:cxnLst/>
              <a:rect r="r" b="b" t="t" l="l"/>
              <a:pathLst>
                <a:path h="523113" w="418465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0" t="0" r="-309" b="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778377" y="6205984"/>
            <a:ext cx="3575149" cy="41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Deep Learning Models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78377" y="6695331"/>
            <a:ext cx="4731098" cy="175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LSTM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(Long Short-Term Memory) or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Transformer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networks for more complex pattern recognition in sequential data.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061031" y="5561559"/>
            <a:ext cx="5311229" cy="4010769"/>
            <a:chOff x="0" y="0"/>
            <a:chExt cx="7081638" cy="53476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81648" cy="5347716"/>
            </a:xfrm>
            <a:custGeom>
              <a:avLst/>
              <a:gdLst/>
              <a:ahLst/>
              <a:cxnLst/>
              <a:rect r="r" b="b" t="t" l="l"/>
              <a:pathLst>
                <a:path h="5347716" w="708164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061031" y="5532984"/>
            <a:ext cx="5311229" cy="114300"/>
            <a:chOff x="0" y="0"/>
            <a:chExt cx="7081638" cy="152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81647" cy="152400"/>
            </a:xfrm>
            <a:custGeom>
              <a:avLst/>
              <a:gdLst/>
              <a:ahLst/>
              <a:cxnLst/>
              <a:rect r="r" b="b" t="t" l="l"/>
              <a:pathLst>
                <a:path h="152400" w="708164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4324186" y="5169247"/>
            <a:ext cx="784771" cy="784771"/>
            <a:chOff x="0" y="0"/>
            <a:chExt cx="1046362" cy="10463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6480" cy="1046480"/>
            </a:xfrm>
            <a:custGeom>
              <a:avLst/>
              <a:gdLst/>
              <a:ahLst/>
              <a:cxnLst/>
              <a:rect r="r" b="b" t="t" l="l"/>
              <a:pathLst>
                <a:path h="1046480" w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559632" y="5365402"/>
            <a:ext cx="313879" cy="392311"/>
            <a:chOff x="0" y="0"/>
            <a:chExt cx="418505" cy="523082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18465" cy="523113"/>
            </a:xfrm>
            <a:custGeom>
              <a:avLst/>
              <a:gdLst/>
              <a:ahLst/>
              <a:cxnLst/>
              <a:rect r="r" b="b" t="t" l="l"/>
              <a:pathLst>
                <a:path h="523113" w="418465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00" t="0" r="-309" b="5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2351098" y="6205984"/>
            <a:ext cx="4731097" cy="3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Real-World Integration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51098" y="6695331"/>
            <a:ext cx="4731097" cy="175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APIs or plugins for direct integration with popular email platforms (e.g., Gmail, Outlook) for live spam filtering.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00814" y="616595"/>
            <a:ext cx="2886224" cy="37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8136" y="1198513"/>
            <a:ext cx="10165556" cy="102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6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Summarising Our 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136" y="2502545"/>
            <a:ext cx="16671726" cy="43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successfully demonstrated the power of machine learning in addressing real-world cybersecurity challenges.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3374" y="3193405"/>
            <a:ext cx="933004" cy="1394817"/>
            <a:chOff x="0" y="0"/>
            <a:chExt cx="1244005" cy="1859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231265" cy="1847088"/>
            </a:xfrm>
            <a:custGeom>
              <a:avLst/>
              <a:gdLst/>
              <a:ahLst/>
              <a:cxnLst/>
              <a:rect r="r" b="b" t="t" l="l"/>
              <a:pathLst>
                <a:path h="1847088" w="1231265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3965" cy="1859788"/>
            </a:xfrm>
            <a:custGeom>
              <a:avLst/>
              <a:gdLst/>
              <a:ahLst/>
              <a:cxnLst/>
              <a:rect r="r" b="b" t="t" l="l"/>
              <a:pathLst>
                <a:path h="1859788" w="1243965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96715" y="3731419"/>
            <a:ext cx="346322" cy="3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2447" y="3409950"/>
            <a:ext cx="3257253" cy="37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Effective Classification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2447" y="3861346"/>
            <a:ext cx="15517416" cy="43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Achieved high accuracy in distinguishing spam from ham messages using classical ML.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03374" y="4809530"/>
            <a:ext cx="933004" cy="1394817"/>
            <a:chOff x="0" y="0"/>
            <a:chExt cx="1244005" cy="18597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231265" cy="1847088"/>
            </a:xfrm>
            <a:custGeom>
              <a:avLst/>
              <a:gdLst/>
              <a:ahLst/>
              <a:cxnLst/>
              <a:rect r="r" b="b" t="t" l="l"/>
              <a:pathLst>
                <a:path h="1847088" w="1231265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3965" cy="1859788"/>
            </a:xfrm>
            <a:custGeom>
              <a:avLst/>
              <a:gdLst/>
              <a:ahLst/>
              <a:cxnLst/>
              <a:rect r="r" b="b" t="t" l="l"/>
              <a:pathLst>
                <a:path h="1859788" w="1243965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96715" y="5347544"/>
            <a:ext cx="346322" cy="3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2447" y="5026075"/>
            <a:ext cx="2924919" cy="37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Practical Application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2447" y="5477470"/>
            <a:ext cx="15517416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deployable web application demonstrating immediate utility.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3374" y="6425654"/>
            <a:ext cx="933004" cy="1394818"/>
            <a:chOff x="0" y="0"/>
            <a:chExt cx="1244005" cy="18597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231265" cy="1847088"/>
            </a:xfrm>
            <a:custGeom>
              <a:avLst/>
              <a:gdLst/>
              <a:ahLst/>
              <a:cxnLst/>
              <a:rect r="r" b="b" t="t" l="l"/>
              <a:pathLst>
                <a:path h="1847088" w="1231265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3965" cy="1859788"/>
            </a:xfrm>
            <a:custGeom>
              <a:avLst/>
              <a:gdLst/>
              <a:ahLst/>
              <a:cxnLst/>
              <a:rect r="r" b="b" t="t" l="l"/>
              <a:pathLst>
                <a:path h="1859788" w="1243965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96715" y="6963667"/>
            <a:ext cx="346322" cy="3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2447" y="6642199"/>
            <a:ext cx="3146375" cy="37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Foundational Learning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2447" y="7093595"/>
            <a:ext cx="15517416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Gained hands-on experience in data science, web development, and cloud deployment.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08136" y="8190736"/>
            <a:ext cx="16671726" cy="38249"/>
            <a:chOff x="0" y="0"/>
            <a:chExt cx="22228968" cy="50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228938" cy="51054"/>
            </a:xfrm>
            <a:custGeom>
              <a:avLst/>
              <a:gdLst/>
              <a:ahLst/>
              <a:cxnLst/>
              <a:rect r="r" b="b" t="t" l="l"/>
              <a:pathLst>
                <a:path h="51054" w="22228938">
                  <a:moveTo>
                    <a:pt x="0" y="0"/>
                  </a:moveTo>
                  <a:lnTo>
                    <a:pt x="22228938" y="0"/>
                  </a:lnTo>
                  <a:lnTo>
                    <a:pt x="22228938" y="51054"/>
                  </a:lnTo>
                  <a:lnTo>
                    <a:pt x="0" y="51054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7700814" y="8556129"/>
            <a:ext cx="2886224" cy="37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Next Steps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8136" y="9215437"/>
            <a:ext cx="16671726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are committed to exploring advanced techniques and real-world deployment scenarios to enhance this project further.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DAGxdcGfFSw</dc:identifier>
  <dcterms:modified xsi:type="dcterms:W3CDTF">2011-08-01T06:04:30Z</dcterms:modified>
  <cp:revision>1</cp:revision>
  <dc:title>Email-Spam-Detection-with-Python.pptx</dc:title>
</cp:coreProperties>
</file>